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8072"/>
          </a:xfrm>
          <a:prstGeom prst="rect">
            <a:avLst/>
          </a:prstGeom>
          <a:solidFill>
            <a:srgbClr val="000000">
              <a:alpha val="6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5394960" cy="5148072"/>
          </a:xfrm>
          <a:prstGeom prst="rect">
            <a:avLst/>
          </a:prstGeom>
          <a:solidFill>
            <a:srgbClr val="000000">
              <a:alpha val="85000"/>
            </a:srgbClr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457200"/>
            <a:ext cx="1737360" cy="11612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8640" y="178308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spc="400" kern="0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AFRI SA</a:t>
            </a:r>
            <a:endParaRPr lang="en-US" sz="5400" dirty="0"/>
          </a:p>
        </p:txBody>
      </p:sp>
      <p:sp>
        <p:nvSpPr>
          <p:cNvPr id="7" name="Text 3"/>
          <p:cNvSpPr/>
          <p:nvPr/>
        </p:nvSpPr>
        <p:spPr>
          <a:xfrm>
            <a:off x="566928" y="2606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i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Personal Empowerment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566928" y="3154680"/>
            <a:ext cx="4846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South African movement advancing human rights, business empowerment and shared prosperity — from only R69 per month.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66928" y="42062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 SHARE PLAN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Earnings per level</a:t>
            </a:r>
            <a:endParaRPr lang="en-US" sz="32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08760"/>
          <a:ext cx="80467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645920"/>
                <a:gridCol w="4572000"/>
              </a:tblGrid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B0B0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B0B0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 SALE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B0B0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Levels 1 – 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Building your matrix channel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R11.50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Upgrade to PRO membership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R156.25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 sale in your matrix channel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R179.69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 sale in your matrix channel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R206.64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Gold Card Achiever status unlocked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R237.64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Gold Card Achievers earn per sale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10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R273.28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Upgrade to Premium membership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11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R314.27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DEAE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Premium members earn per sale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2A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161A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1508760"/>
            <a:ext cx="8046720" cy="2834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3"/>
          <p:cNvSpPr/>
          <p:nvPr/>
        </p:nvSpPr>
        <p:spPr>
          <a:xfrm>
            <a:off x="621792" y="1508760"/>
            <a:ext cx="1737360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2450592" y="1508760"/>
            <a:ext cx="1554480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SALE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96512" y="1508760"/>
            <a:ext cx="4480560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48640" y="45262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Earnings depend on activity and team building. No income is guaranteed — see the full disclaimer on afrisa.life.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REWARDS PROGRAM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Gold Card Achiever rewards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27632"/>
            <a:ext cx="237744" cy="23774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572768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Passive income for life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886200" y="1572768"/>
            <a:ext cx="4709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lifelong, recurring profit share income while you remain an active member.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2157984"/>
            <a:ext cx="237744" cy="23774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103120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Medical &amp; hospital cover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886200" y="2103120"/>
            <a:ext cx="4709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Provided via Discovery Health or another authorised provider.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2688336"/>
            <a:ext cx="237744" cy="23774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2633472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Funeral cover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886200" y="2633472"/>
            <a:ext cx="4709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Provided via an Afri SA authorised funeral services provider.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" y="3218688"/>
            <a:ext cx="237744" cy="23774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3163824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Free 7-day annual holiday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886200" y="3163824"/>
            <a:ext cx="4709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Accommodation provided via Fantastic Vacations.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3749040"/>
            <a:ext cx="237744" cy="237744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" y="3694176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Tertiary bursaries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886200" y="3694176"/>
            <a:ext cx="47091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subsidised study funding for the achiever's direct family. T&amp;Cs apply.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4315968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Card status is reached on filling level 8 of the forced matrix.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REWARDS PROGRAM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Premium member rewards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840480" cy="219456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737360"/>
            <a:ext cx="3840480" cy="6400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96596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228600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Prestigious Motor Vehicle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31089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E4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of up to R1 million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663440" y="1737360"/>
            <a:ext cx="3840480" cy="219456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10" name="Shape 8"/>
          <p:cNvSpPr/>
          <p:nvPr/>
        </p:nvSpPr>
        <p:spPr>
          <a:xfrm>
            <a:off x="4663440" y="1737360"/>
            <a:ext cx="3840480" cy="6400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96596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983480" y="228600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Dream Home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983480" y="31089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E4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of up to R5 million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48640" y="41605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status follows level 10 of the matrix. Terms and conditions apply.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SERVICES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More than advertising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2514600" cy="219456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737360"/>
            <a:ext cx="2514600" cy="548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9659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Business Consulting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77240" y="256032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online Sales, Marketing and Sales Training consulting for South African business owners via Google Meet and WhatsApp.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91840" y="1737360"/>
            <a:ext cx="2514600" cy="219456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9" name="Shape 7"/>
          <p:cNvSpPr/>
          <p:nvPr/>
        </p:nvSpPr>
        <p:spPr>
          <a:xfrm>
            <a:off x="3291840" y="1737360"/>
            <a:ext cx="2514600" cy="548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3520440" y="19659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Service Pack 3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520440" y="256032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PLUS advertising package — daily full-colour ads in the WhatsApp community and weekly sharing on our Facebook groups.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035040" y="1737360"/>
            <a:ext cx="2514600" cy="219456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13" name="Shape 11"/>
          <p:cNvSpPr/>
          <p:nvPr/>
        </p:nvSpPr>
        <p:spPr>
          <a:xfrm>
            <a:off x="6035040" y="1737360"/>
            <a:ext cx="2514600" cy="5486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6263640" y="196596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Classifieds | Snuffelgids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263640" y="2560320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classifieds from R60 per month for up to 60 words, across 35+ categories. Members receive one free ad every month.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41605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RoyceLearn Homeschool Academy — CambriLearn CAPS, British and US online curricula for ages 4 to 18.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Join in three steps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70432" y="1764792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Tell us who introduced you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170432" y="2075688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JOIN on afrisa.life and complete the short introducer form so your sponsor is credited.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69748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6974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70432" y="2679192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Complete the debit order form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170432" y="2990088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 your R69 monthly membership securely on the website.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3611880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611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70432" y="3593592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 your first R69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170432" y="3904488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taken to the secure checkout, and your membership starts immediately.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8072"/>
          </a:xfrm>
          <a:prstGeom prst="rect">
            <a:avLst/>
          </a:prstGeom>
          <a:solidFill>
            <a:srgbClr val="000000">
              <a:alpha val="7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60" y="411480"/>
            <a:ext cx="1554480" cy="103327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8640" y="1600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Come and build with us</a:t>
            </a:r>
            <a:endParaRPr lang="en-US" sz="3600" dirty="0"/>
          </a:p>
        </p:txBody>
      </p:sp>
      <p:sp>
        <p:nvSpPr>
          <p:cNvPr id="6" name="Text 2"/>
          <p:cNvSpPr/>
          <p:nvPr/>
        </p:nvSpPr>
        <p:spPr>
          <a:xfrm>
            <a:off x="548640" y="224028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spc="200" kern="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2000" dirty="0"/>
          </a:p>
        </p:txBody>
      </p:sp>
      <p:sp>
        <p:nvSpPr>
          <p:cNvPr id="7" name="Shape 3"/>
          <p:cNvSpPr/>
          <p:nvPr/>
        </p:nvSpPr>
        <p:spPr>
          <a:xfrm>
            <a:off x="548640" y="2926080"/>
            <a:ext cx="2514600" cy="914400"/>
          </a:xfrm>
          <a:prstGeom prst="rect">
            <a:avLst/>
          </a:prstGeom>
          <a:solidFill>
            <a:srgbClr val="000000">
              <a:alpha val="75000"/>
            </a:srgbClr>
          </a:solidFill>
          <a:ln/>
        </p:spPr>
      </p:sp>
      <p:sp>
        <p:nvSpPr>
          <p:cNvPr id="8" name="Text 4"/>
          <p:cNvSpPr/>
          <p:nvPr/>
        </p:nvSpPr>
        <p:spPr>
          <a:xfrm>
            <a:off x="731520" y="3035808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73152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afrisalife@outlook.com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3291840" y="2926080"/>
            <a:ext cx="2514600" cy="914400"/>
          </a:xfrm>
          <a:prstGeom prst="rect">
            <a:avLst/>
          </a:prstGeom>
          <a:solidFill>
            <a:srgbClr val="000000">
              <a:alpha val="75000"/>
            </a:srgbClr>
          </a:solidFill>
          <a:ln/>
        </p:spPr>
      </p:sp>
      <p:sp>
        <p:nvSpPr>
          <p:cNvPr id="11" name="Text 7"/>
          <p:cNvSpPr/>
          <p:nvPr/>
        </p:nvSpPr>
        <p:spPr>
          <a:xfrm>
            <a:off x="3474720" y="3035808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347472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+27 74 016 6695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035040" y="2926080"/>
            <a:ext cx="2514600" cy="914400"/>
          </a:xfrm>
          <a:prstGeom prst="rect">
            <a:avLst/>
          </a:prstGeom>
          <a:solidFill>
            <a:srgbClr val="000000">
              <a:alpha val="75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6217920" y="3035808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 OFFICE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6217920" y="3291840"/>
            <a:ext cx="2148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R509 Road, Syferbult 0332, North West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48640" y="41605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 SA — Personal Empowerment · Managed by Royce Group (Pty) Ltd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0640" y="0"/>
            <a:ext cx="4023360" cy="476402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120640" y="0"/>
            <a:ext cx="54864" cy="476402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ARE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77724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movement, not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just a membership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48640" y="2148840"/>
            <a:ext cx="429768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 SA is a South African digital enterprise and personal-empowerment movement, managed by Royce Group (Pty) Ltd.
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give ordinary South Africans affordable access to online advertising, business support, education, lifestyle benefits and a genuine share of the profits they help create.
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 office: R509 Road, Syferbult 0332, North West Province.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&amp; MISSION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Afri SA exists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840480" cy="2286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783080"/>
            <a:ext cx="64008" cy="228600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01168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Vision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14400" y="2514600"/>
            <a:ext cx="3200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South Africa of opportunity, dignity and shared prosperity — where every citizen can participate meaningfully in the digital economy.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663440" y="1783080"/>
            <a:ext cx="3840480" cy="2286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9" name="Shape 7"/>
          <p:cNvSpPr/>
          <p:nvPr/>
        </p:nvSpPr>
        <p:spPr>
          <a:xfrm>
            <a:off x="4663440" y="1783080"/>
            <a:ext cx="64008" cy="228600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0" y="2011680"/>
            <a:ext cx="3291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Mission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029200" y="2514600"/>
            <a:ext cx="3200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empower members through affordable advertising, practical business support and a transparent profit share that rewards participation.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42062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by Royce Group (Pty) Ltd — part of the wider Royce Eco-System.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GUIDES US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values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514600" cy="1143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82880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Integrity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77240" y="216712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Honesty and transparency in every activity.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91840" y="1691640"/>
            <a:ext cx="2514600" cy="1143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8" name="Text 6"/>
          <p:cNvSpPr/>
          <p:nvPr/>
        </p:nvSpPr>
        <p:spPr>
          <a:xfrm>
            <a:off x="3520440" y="182880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Empowerment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520440" y="216712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 for people and businesses to grow.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035040" y="1691640"/>
            <a:ext cx="2514600" cy="1143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11" name="Text 9"/>
          <p:cNvSpPr/>
          <p:nvPr/>
        </p:nvSpPr>
        <p:spPr>
          <a:xfrm>
            <a:off x="6263640" y="182880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Innovation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216712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and strategy that stay relevant.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063240"/>
            <a:ext cx="2514600" cy="1143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20040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Unity in Diversity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77240" y="353872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Cooperation across cultures and communities.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291840" y="3063240"/>
            <a:ext cx="2514600" cy="1143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17" name="Text 15"/>
          <p:cNvSpPr/>
          <p:nvPr/>
        </p:nvSpPr>
        <p:spPr>
          <a:xfrm>
            <a:off x="3520440" y="320040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Accountability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520440" y="353872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leadership in society's interest.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035040" y="3063240"/>
            <a:ext cx="2514600" cy="114300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20" name="Text 18"/>
          <p:cNvSpPr/>
          <p:nvPr/>
        </p:nvSpPr>
        <p:spPr>
          <a:xfrm>
            <a:off x="6263640" y="320040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Long-Term Vision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263640" y="3538728"/>
            <a:ext cx="2103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systems with enduring value.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476402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188720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0" b="1" dirty="0">
                <a:solidFill>
                  <a:srgbClr val="0B0B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R69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02920" y="256032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 — everything included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663440" y="457200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4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663440" y="86868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small monthly amount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663440" y="1783080"/>
            <a:ext cx="40233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Afri SA PLUS membership</a:t>
            </a:r>
            <a:endParaRPr lang="en-US" sz="15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advertising of your business</a:t>
            </a:r>
            <a:endParaRPr lang="en-US" sz="15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 in the Profit Share Plan</a:t>
            </a:r>
            <a:endParaRPr lang="en-US" sz="15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the Rewards Program</a:t>
            </a:r>
            <a:endParaRPr lang="en-US" sz="15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Discounted holidays and services</a:t>
            </a:r>
            <a:endParaRPr lang="en-US" sz="1500" dirty="0"/>
          </a:p>
          <a:p>
            <a:pPr marL="342900" indent="-342900">
              <a:lnSpc>
                <a:spcPct val="135000"/>
              </a:lnSpc>
              <a:buSzPct val="100000"/>
              <a:buChar char="●"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Royce Eco-System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663440" y="416052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E4C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hidden fees. No extra costs.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MEMBERSHIP BENEFITS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you receive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27632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276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70432" y="1609344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 Afri SA Membership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170432" y="1920240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 full membership, with access to every benefit listed on the Afri SA website.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542032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5420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70432" y="2523744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Discounted Holiday Accommodation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170432" y="2834640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50% off accommodation at popular timeshare resorts across Southern Africa via Fantastic Vacations.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3456432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4564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70432" y="3438144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Property Referral Rewards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170432" y="3749040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R7,500 guaranteed for every referred property owner (properties from R750,000) who wishes to sell.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MEMBERSHIP BENEFITS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you receive (continued)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27632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276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70432" y="1609344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Advertising &amp; Marketing Support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170432" y="1920240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access to the benefits of our Service Pack 3 advertising package.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542032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5420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70432" y="2523744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Negotiated Service Rates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170432" y="2834640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service on our Services page at negotiated, discounted member rates.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3456432"/>
            <a:ext cx="457200" cy="457200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4564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0B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70432" y="3438144"/>
            <a:ext cx="74249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Networking Opportunities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170432" y="3749040"/>
            <a:ext cx="742492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online Business Networking Meetings on Google Meet to promote your business.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476402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4764024"/>
          </a:xfrm>
          <a:prstGeom prst="rect">
            <a:avLst/>
          </a:prstGeom>
          <a:solidFill>
            <a:srgbClr val="000000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REACH AS A MEMBER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audience, ready-made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548640" y="1828800"/>
            <a:ext cx="2514600" cy="1920240"/>
          </a:xfrm>
          <a:prstGeom prst="rect">
            <a:avLst/>
          </a:prstGeom>
          <a:solidFill>
            <a:srgbClr val="000000">
              <a:alpha val="8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96596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2 000+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731520" y="2743200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owners across Gauteng, Limpopo, Mpumalanga, Free State and North West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291840" y="1828800"/>
            <a:ext cx="2514600" cy="1920240"/>
          </a:xfrm>
          <a:prstGeom prst="rect">
            <a:avLst/>
          </a:prstGeom>
          <a:solidFill>
            <a:srgbClr val="000000">
              <a:alpha val="8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3474720" y="196596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100+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3474720" y="2743200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business owners in our live WhatsApp community, growing monthly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2514600" cy="1920240"/>
          </a:xfrm>
          <a:prstGeom prst="rect">
            <a:avLst/>
          </a:prstGeom>
          <a:solidFill>
            <a:srgbClr val="000000">
              <a:alpha val="8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6217920" y="1965960"/>
            <a:ext cx="2148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35+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6217920" y="2743200"/>
            <a:ext cx="2148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classified categories on Snuffelgids, plus Facebook and ClickandShare.NET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B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 SHARE PLAN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DEA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2x11 forced matrix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Advertise with Afri SA for R69 per month and share in the profits your growing network creates. Eleven levels, built together.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3840480" cy="86868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3774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Affordability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2688336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R69 per month. No hidden fees, no extra costs.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663440" y="2286000"/>
            <a:ext cx="3840480" cy="86868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9" name="Text 7"/>
          <p:cNvSpPr/>
          <p:nvPr/>
        </p:nvSpPr>
        <p:spPr>
          <a:xfrm>
            <a:off x="4892040" y="23774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Faster growth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92040" y="2688336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Low-cost entry means rapid network expansion.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3291840"/>
            <a:ext cx="3840480" cy="86868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338328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Superior potential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77240" y="3694176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Outpaces global plans relative to our entry cost.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663440" y="3291840"/>
            <a:ext cx="3840480" cy="868680"/>
          </a:xfrm>
          <a:prstGeom prst="rect">
            <a:avLst/>
          </a:prstGeom>
          <a:solidFill>
            <a:srgbClr val="16161A"/>
          </a:solidFill>
          <a:ln/>
        </p:spPr>
      </p:sp>
      <p:sp>
        <p:nvSpPr>
          <p:cNvPr id="15" name="Text 13"/>
          <p:cNvSpPr/>
          <p:nvPr/>
        </p:nvSpPr>
        <p:spPr>
          <a:xfrm>
            <a:off x="4892040" y="338328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C7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Homegrown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92040" y="3694176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EA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 in South Africa for accessible wealth creation.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4764024"/>
            <a:ext cx="9144000" cy="384048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4782312"/>
            <a:ext cx="502920" cy="338328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005840" y="478231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afrisa.life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8229600" y="4782312"/>
            <a:ext cx="457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9A4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Royce Group (Pty)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 SA — Personal Empowerment</dc:title>
  <dc:subject>PptxGenJS Presentation</dc:subject>
  <dc:creator>Afri SA</dc:creator>
  <cp:lastModifiedBy>Afri SA</cp:lastModifiedBy>
  <cp:revision>1</cp:revision>
  <dcterms:created xsi:type="dcterms:W3CDTF">2026-08-23T20:54:31Z</dcterms:created>
  <dcterms:modified xsi:type="dcterms:W3CDTF">2026-08-23T20:54:31Z</dcterms:modified>
</cp:coreProperties>
</file>